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70" r:id="rId9"/>
    <p:sldId id="271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8"/>
    <p:restoredTop sz="94658"/>
  </p:normalViewPr>
  <p:slideViewPr>
    <p:cSldViewPr snapToGrid="0">
      <p:cViewPr>
        <p:scale>
          <a:sx n="160" d="100"/>
          <a:sy n="160" d="100"/>
        </p:scale>
        <p:origin x="-800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1767A-E90A-DB4F-A2CD-989E837B5D0E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30676-46A4-9743-80EE-27380DFF6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54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30676-46A4-9743-80EE-27380DFF69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5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30676-46A4-9743-80EE-27380DFF69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6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70D0-8D56-767A-FAAE-8A2898870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C3252-1D97-735E-35ED-0D1671C5D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396A7-DEAF-12A5-173B-167FCED66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BC4F0-5843-F83B-86E1-EC7B9FB3C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1BFF6-798B-85A2-AB83-C0C57D6E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9EFF-73C3-C8A1-8C79-C70CC45C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08FA4-9CB2-C7D2-4F16-8CE4E6E0B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24250-F3D4-F210-3F74-DD666EF4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BE866-C5CE-2200-F2E1-B47468AB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7966F-6BB8-59BE-9A20-D52790CF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9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8D8D52-BDC8-EF4E-08A1-8DB2F50E3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A363D-8D47-F9D3-C4D7-A542D5CBF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68A38-9E84-B6EB-693D-065700E4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999A5-BCDE-638C-00A4-6AF4A374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5334C-5F69-4996-B892-8E341825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0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D084-6FCC-1578-0547-8E182615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138FE-0240-4910-5856-BFBEB0A06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2350E-6D6B-D4A5-E109-06BD154B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0FAFC-8AD9-9E8C-E26D-DB94913B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11E2F-8979-6A77-CA2D-A805983A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97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DAC0-630D-16BC-3CDC-1646EE050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FFB05-D4A1-242D-7CC7-F6D137C89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665B3-850E-9677-3FA2-D869C21A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153EC-64CD-8958-88E0-31EA5784E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69A2-31E1-09DD-A976-2B8CDB5D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3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71CB-ECD3-8271-B223-6D082B10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A76D5-563D-F381-245A-BECE9AC86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F02D6-C7D8-BFA3-0CBA-41342C613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85F7B-DF4A-E1CA-A6D6-339EC1DB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1B7A3-F2AB-B08D-0676-AD374CE4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9F055-33C9-7186-FB27-DD261A89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31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FF04D-37B0-ADA9-FF3C-2B19E81B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1CC17-7532-36B7-E3AA-213F08E6E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E958A-7D0F-44BC-31C0-4EB2A302A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40883-D9E5-578E-0E8D-99DD31362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3230D-37EC-BF22-004E-B753BBB1F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9752DE-F9A2-5F02-7621-896C0998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ECD1E-1455-EA2B-6C16-1E1819E5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51319C-2965-F93F-F089-E45371BC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7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93301-DF21-1AEE-3DA2-C7FB07FF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679D8-4973-0923-BDDF-BC1C519E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461CC-5527-224B-7D35-51397D92B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57B30-DF1F-94B7-EC19-79150200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5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9447C1-D35C-93D9-DD87-C1AC393CF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75035F-675F-155F-3E8B-68729CB4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E8DEF-8376-A331-6794-7C0D65D0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0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FCE2-8E55-7C4F-FB81-411AAD86B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8815-9CF9-BEE8-1ADE-8EDBE9FDB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CBD5F-ED28-2499-8064-2F7D34516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39DDA-E079-55CE-B8E0-BEC3F47D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853C-4E48-6EDF-9346-1B2A4253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07506-4EED-FFFA-1AC1-9F15951A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4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ADFA-615D-7C02-1C3F-7870337C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F078F4-F46E-2A65-06D8-26F37315F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FCF55-9256-B4A7-61EE-2E49D9511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06927-BCFB-07B9-0CC6-A5905525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28E77-F9DE-C890-A626-D09F35A0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1F437-DA23-37A1-73C8-7772D949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91D584-2518-D6AF-2093-648C4559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F7FFE-569D-505A-7ACA-F2FC7DE6B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69257-19F6-B9FF-F02A-6223495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DA20A4-9F66-F64A-A40A-0AE74CA7DA44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F72F8-B5A8-3B3F-63BE-6C9899FEA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ADA7-00B9-28EB-D7F7-EFF9EA65A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C1969E-274D-194D-8138-E8FCF96F4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2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066BA-D73F-FC8B-2C16-5AFD86453BA7}"/>
              </a:ext>
            </a:extLst>
          </p:cNvPr>
          <p:cNvGrpSpPr/>
          <p:nvPr/>
        </p:nvGrpSpPr>
        <p:grpSpPr>
          <a:xfrm>
            <a:off x="1773141" y="1184744"/>
            <a:ext cx="5764696" cy="731521"/>
            <a:chOff x="1773141" y="1184744"/>
            <a:chExt cx="5764696" cy="7315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A2152E-6300-6422-F659-13394F5D238F}"/>
                </a:ext>
              </a:extLst>
            </p:cNvPr>
            <p:cNvSpPr/>
            <p:nvPr/>
          </p:nvSpPr>
          <p:spPr>
            <a:xfrm>
              <a:off x="1773141" y="1184744"/>
              <a:ext cx="5764696" cy="731521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7B2352-8764-C4A9-FEB0-75318B320343}"/>
                </a:ext>
              </a:extLst>
            </p:cNvPr>
            <p:cNvSpPr/>
            <p:nvPr/>
          </p:nvSpPr>
          <p:spPr>
            <a:xfrm>
              <a:off x="1989477" y="1367625"/>
              <a:ext cx="364109" cy="3776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1B8C93-3834-F40E-0B0C-02E9FA77F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0187" t="41225" r="60299" b="42042"/>
            <a:stretch/>
          </p:blipFill>
          <p:spPr>
            <a:xfrm>
              <a:off x="1816199" y="1206039"/>
              <a:ext cx="696416" cy="68892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610368-7B49-6630-BC77-806928981437}"/>
                </a:ext>
              </a:extLst>
            </p:cNvPr>
            <p:cNvSpPr txBox="1"/>
            <p:nvPr/>
          </p:nvSpPr>
          <p:spPr>
            <a:xfrm>
              <a:off x="2512615" y="1227338"/>
              <a:ext cx="5025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Hover over the “Info circle” icon to get help and additional information throughout the App!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33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B0F626-CA65-BACF-D2A9-3095C393AF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26" t="25310" r="1144" b="11364"/>
          <a:stretch/>
        </p:blipFill>
        <p:spPr>
          <a:xfrm>
            <a:off x="888999" y="876300"/>
            <a:ext cx="3431913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46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36F0-9442-AE41-5CE5-88C51B82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D25E26-E7F8-1695-8DFA-838CD5EBE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619" t="23757" r="1484" b="13100"/>
          <a:stretch/>
        </p:blipFill>
        <p:spPr>
          <a:xfrm>
            <a:off x="4506685" y="2048691"/>
            <a:ext cx="3178629" cy="27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3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94F603-5932-61EC-F3DB-95C37B2B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0" t="19083" r="654" b="13690"/>
          <a:stretch/>
        </p:blipFill>
        <p:spPr>
          <a:xfrm>
            <a:off x="1618525" y="1959429"/>
            <a:ext cx="7683500" cy="29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0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3F3B1-CD19-D6E6-4208-F508D432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5" t="19176" r="588" b="36206"/>
          <a:stretch/>
        </p:blipFill>
        <p:spPr>
          <a:xfrm>
            <a:off x="1323702" y="1802675"/>
            <a:ext cx="7689669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1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9BE07B7-1BD9-B2FA-DFAA-06576CC64B03}"/>
              </a:ext>
            </a:extLst>
          </p:cNvPr>
          <p:cNvGrpSpPr/>
          <p:nvPr/>
        </p:nvGrpSpPr>
        <p:grpSpPr>
          <a:xfrm>
            <a:off x="1850065" y="508673"/>
            <a:ext cx="7797032" cy="5996000"/>
            <a:chOff x="1850065" y="508673"/>
            <a:chExt cx="7797032" cy="5996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4910E9-2EBC-D8BA-4E59-8BE5C6C8238E}"/>
                </a:ext>
              </a:extLst>
            </p:cNvPr>
            <p:cNvGrpSpPr/>
            <p:nvPr/>
          </p:nvGrpSpPr>
          <p:grpSpPr>
            <a:xfrm>
              <a:off x="1900881" y="508673"/>
              <a:ext cx="7695403" cy="5996000"/>
              <a:chOff x="1900881" y="508673"/>
              <a:chExt cx="7695403" cy="5996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3F7EDDF-680D-E652-5890-CCC78C5D9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1634" r="991"/>
              <a:stretch/>
            </p:blipFill>
            <p:spPr>
              <a:xfrm>
                <a:off x="1900881" y="508673"/>
                <a:ext cx="7695403" cy="386330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4098C81-FD4E-D01A-479E-A048267D1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3258" r="991"/>
              <a:stretch/>
            </p:blipFill>
            <p:spPr>
              <a:xfrm>
                <a:off x="1900881" y="2712308"/>
                <a:ext cx="7695403" cy="3792365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96B1AE-2F7A-19F5-E544-91FA9B7F0AA0}"/>
                </a:ext>
              </a:extLst>
            </p:cNvPr>
            <p:cNvSpPr/>
            <p:nvPr/>
          </p:nvSpPr>
          <p:spPr>
            <a:xfrm>
              <a:off x="1850066" y="937908"/>
              <a:ext cx="5041913" cy="2314687"/>
            </a:xfrm>
            <a:prstGeom prst="rect">
              <a:avLst/>
            </a:prstGeom>
            <a:noFill/>
            <a:ln w="38100">
              <a:solidFill>
                <a:srgbClr val="042433">
                  <a:alpha val="7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6DCCEC-50F2-5DD7-6DB6-A83931B21415}"/>
                </a:ext>
              </a:extLst>
            </p:cNvPr>
            <p:cNvSpPr txBox="1"/>
            <p:nvPr/>
          </p:nvSpPr>
          <p:spPr>
            <a:xfrm>
              <a:off x="6536372" y="2858084"/>
              <a:ext cx="33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Nova" panose="020F0502020204030204" pitchFamily="34" charset="0"/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1A2629-5841-FE6B-F5BB-031C426C622A}"/>
                </a:ext>
              </a:extLst>
            </p:cNvPr>
            <p:cNvSpPr/>
            <p:nvPr/>
          </p:nvSpPr>
          <p:spPr>
            <a:xfrm>
              <a:off x="6891980" y="937907"/>
              <a:ext cx="2704303" cy="2314686"/>
            </a:xfrm>
            <a:prstGeom prst="rect">
              <a:avLst/>
            </a:prstGeom>
            <a:noFill/>
            <a:ln w="38100">
              <a:solidFill>
                <a:srgbClr val="042433">
                  <a:alpha val="7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DA857-091F-CD1D-9E3B-6548C8B5968A}"/>
                </a:ext>
              </a:extLst>
            </p:cNvPr>
            <p:cNvSpPr txBox="1"/>
            <p:nvPr/>
          </p:nvSpPr>
          <p:spPr>
            <a:xfrm>
              <a:off x="9273169" y="2858084"/>
              <a:ext cx="33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Nova" panose="020F0502020204030204" pitchFamily="34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DAD350-AEEE-8026-BC2C-62D458E8EF39}"/>
                </a:ext>
              </a:extLst>
            </p:cNvPr>
            <p:cNvSpPr/>
            <p:nvPr/>
          </p:nvSpPr>
          <p:spPr>
            <a:xfrm>
              <a:off x="1850065" y="3252595"/>
              <a:ext cx="1339402" cy="3252077"/>
            </a:xfrm>
            <a:prstGeom prst="rect">
              <a:avLst/>
            </a:prstGeom>
            <a:noFill/>
            <a:ln w="38100">
              <a:solidFill>
                <a:srgbClr val="042433">
                  <a:alpha val="7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53CCE8-D58D-7E01-C02C-3494E93661ED}"/>
                </a:ext>
              </a:extLst>
            </p:cNvPr>
            <p:cNvSpPr txBox="1"/>
            <p:nvPr/>
          </p:nvSpPr>
          <p:spPr>
            <a:xfrm>
              <a:off x="2846257" y="6135341"/>
              <a:ext cx="40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Nova" panose="020F0502020204030204" pitchFamily="34" charset="0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C2F6-0CDF-2D16-936A-BBEC1AC34FD1}"/>
                </a:ext>
              </a:extLst>
            </p:cNvPr>
            <p:cNvSpPr/>
            <p:nvPr/>
          </p:nvSpPr>
          <p:spPr>
            <a:xfrm>
              <a:off x="3189467" y="3252596"/>
              <a:ext cx="3689814" cy="3252076"/>
            </a:xfrm>
            <a:prstGeom prst="rect">
              <a:avLst/>
            </a:prstGeom>
            <a:noFill/>
            <a:ln w="38100">
              <a:solidFill>
                <a:srgbClr val="042433">
                  <a:alpha val="7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0C8BA9-2EDC-69F5-3B2A-246CF321F083}"/>
                </a:ext>
              </a:extLst>
            </p:cNvPr>
            <p:cNvSpPr txBox="1"/>
            <p:nvPr/>
          </p:nvSpPr>
          <p:spPr>
            <a:xfrm>
              <a:off x="6555859" y="6135341"/>
              <a:ext cx="40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Nova" panose="020F0502020204030204" pitchFamily="34" charset="0"/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04564D-0D40-1E6E-EA20-87A0F720C2A7}"/>
                </a:ext>
              </a:extLst>
            </p:cNvPr>
            <p:cNvSpPr/>
            <p:nvPr/>
          </p:nvSpPr>
          <p:spPr>
            <a:xfrm>
              <a:off x="6899069" y="3252596"/>
              <a:ext cx="2697214" cy="3252075"/>
            </a:xfrm>
            <a:prstGeom prst="rect">
              <a:avLst/>
            </a:prstGeom>
            <a:noFill/>
            <a:ln w="38100">
              <a:solidFill>
                <a:srgbClr val="042433">
                  <a:alpha val="7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B7B01F-DCBE-9FEB-3370-D6B368B34ECC}"/>
                </a:ext>
              </a:extLst>
            </p:cNvPr>
            <p:cNvSpPr txBox="1"/>
            <p:nvPr/>
          </p:nvSpPr>
          <p:spPr>
            <a:xfrm>
              <a:off x="9273169" y="6135339"/>
              <a:ext cx="33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Nova" panose="020F0502020204030204" pitchFamily="34" charset="0"/>
                </a:rPr>
                <a:t>6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DFD684-30ED-1A0F-8FE6-7AD0631DD4CF}"/>
                </a:ext>
              </a:extLst>
            </p:cNvPr>
            <p:cNvSpPr/>
            <p:nvPr/>
          </p:nvSpPr>
          <p:spPr>
            <a:xfrm>
              <a:off x="1850065" y="678230"/>
              <a:ext cx="7746217" cy="259679"/>
            </a:xfrm>
            <a:prstGeom prst="rect">
              <a:avLst/>
            </a:prstGeom>
            <a:noFill/>
            <a:ln w="38100">
              <a:solidFill>
                <a:srgbClr val="042433">
                  <a:alpha val="7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308F21-74B6-1E92-A1AE-56DF2FD0DED6}"/>
                </a:ext>
              </a:extLst>
            </p:cNvPr>
            <p:cNvSpPr txBox="1"/>
            <p:nvPr/>
          </p:nvSpPr>
          <p:spPr>
            <a:xfrm>
              <a:off x="9273169" y="616789"/>
              <a:ext cx="37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Nova" panose="020F050202020403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668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394C0-A86F-4FF1-BD20-569CCB6D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2AB7A7-DC58-7B4D-BBD7-2613256255AA}"/>
              </a:ext>
            </a:extLst>
          </p:cNvPr>
          <p:cNvGrpSpPr/>
          <p:nvPr/>
        </p:nvGrpSpPr>
        <p:grpSpPr>
          <a:xfrm>
            <a:off x="1625009" y="563526"/>
            <a:ext cx="3486637" cy="950479"/>
            <a:chOff x="1625009" y="563526"/>
            <a:chExt cx="3486637" cy="95047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A57F6F-2539-59E5-068C-5AF3476B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8019" r="55141" b="68605"/>
            <a:stretch/>
          </p:blipFill>
          <p:spPr>
            <a:xfrm>
              <a:off x="1625009" y="563526"/>
              <a:ext cx="3486637" cy="58479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5C5BD9-AB52-1B63-A5AA-D31654EF0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8203" r="55141" b="74747"/>
            <a:stretch/>
          </p:blipFill>
          <p:spPr>
            <a:xfrm>
              <a:off x="1625009" y="1205694"/>
              <a:ext cx="3486637" cy="308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356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B0E8F17-D603-31B2-A5DE-C00F720E61EE}"/>
              </a:ext>
            </a:extLst>
          </p:cNvPr>
          <p:cNvGrpSpPr/>
          <p:nvPr/>
        </p:nvGrpSpPr>
        <p:grpSpPr>
          <a:xfrm>
            <a:off x="386806" y="54514"/>
            <a:ext cx="5160555" cy="2312766"/>
            <a:chOff x="386806" y="54514"/>
            <a:chExt cx="5160555" cy="23127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3CEA3A-6DB4-6D37-FC67-08D405A57107}"/>
                </a:ext>
              </a:extLst>
            </p:cNvPr>
            <p:cNvSpPr txBox="1"/>
            <p:nvPr/>
          </p:nvSpPr>
          <p:spPr>
            <a:xfrm>
              <a:off x="391886" y="54514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38B195-C123-5C59-B413-1D4DBDA58969}"/>
                </a:ext>
              </a:extLst>
            </p:cNvPr>
            <p:cNvSpPr txBox="1"/>
            <p:nvPr/>
          </p:nvSpPr>
          <p:spPr>
            <a:xfrm>
              <a:off x="386806" y="1291113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D991DD-5683-1E11-A098-89C5157AB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02" t="22462" r="36545" b="51510"/>
            <a:stretch/>
          </p:blipFill>
          <p:spPr>
            <a:xfrm>
              <a:off x="701040" y="1229360"/>
              <a:ext cx="4846321" cy="11379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345E3E-CF1F-F54F-4D85-4E4C42BEC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49" t="22677" r="37215" b="51296"/>
            <a:stretch/>
          </p:blipFill>
          <p:spPr>
            <a:xfrm>
              <a:off x="690880" y="91440"/>
              <a:ext cx="4798334" cy="1137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07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8D5B0B-01D1-AB57-C543-052256194731}"/>
              </a:ext>
            </a:extLst>
          </p:cNvPr>
          <p:cNvGrpSpPr/>
          <p:nvPr/>
        </p:nvGrpSpPr>
        <p:grpSpPr>
          <a:xfrm>
            <a:off x="2581379" y="269107"/>
            <a:ext cx="5338012" cy="3843011"/>
            <a:chOff x="2581379" y="269107"/>
            <a:chExt cx="5338012" cy="38430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D56DAF-CB80-2C6E-892D-61867ED1E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6" t="22341" r="35405" b="34661"/>
            <a:stretch/>
          </p:blipFill>
          <p:spPr>
            <a:xfrm>
              <a:off x="2929551" y="352268"/>
              <a:ext cx="4989840" cy="18799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84C556-A163-7312-04A3-D117EB624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7" t="22279" r="35473" b="34721"/>
            <a:stretch/>
          </p:blipFill>
          <p:spPr>
            <a:xfrm>
              <a:off x="2929551" y="2232193"/>
              <a:ext cx="4989840" cy="18799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E3EC19-7E36-E2A9-BF58-2825BD49569E}"/>
                </a:ext>
              </a:extLst>
            </p:cNvPr>
            <p:cNvSpPr txBox="1"/>
            <p:nvPr/>
          </p:nvSpPr>
          <p:spPr>
            <a:xfrm>
              <a:off x="2581379" y="269107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9A03F8-7236-188F-311A-B5FF25714CFA}"/>
                </a:ext>
              </a:extLst>
            </p:cNvPr>
            <p:cNvSpPr txBox="1"/>
            <p:nvPr/>
          </p:nvSpPr>
          <p:spPr>
            <a:xfrm>
              <a:off x="2581379" y="2136398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6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129B0-2FC4-800B-A2D4-FDF270E8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26" t="23421" r="817" b="49418"/>
          <a:stretch/>
        </p:blipFill>
        <p:spPr>
          <a:xfrm>
            <a:off x="1117600" y="2197101"/>
            <a:ext cx="2755900" cy="118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8C3AB-BBBE-B58B-A168-E0DB5809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778ACF-2E49-90AD-AA9F-688EE3BB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92" t="23710" b="29957"/>
          <a:stretch/>
        </p:blipFill>
        <p:spPr>
          <a:xfrm>
            <a:off x="1644650" y="2730500"/>
            <a:ext cx="5410200" cy="202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02708-AA59-C3BE-BB30-FF068160D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48C7EC82-D5D0-9B4D-9508-BD2686D21094}"/>
              </a:ext>
            </a:extLst>
          </p:cNvPr>
          <p:cNvGrpSpPr/>
          <p:nvPr/>
        </p:nvGrpSpPr>
        <p:grpSpPr>
          <a:xfrm>
            <a:off x="501239" y="-1072715"/>
            <a:ext cx="10013406" cy="9834038"/>
            <a:chOff x="501239" y="-1072715"/>
            <a:chExt cx="10013406" cy="98340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DD4935-4787-68AC-0224-AC85E9A2D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1195" r="83088" b="10684"/>
            <a:stretch/>
          </p:blipFill>
          <p:spPr>
            <a:xfrm>
              <a:off x="3318116" y="-1072715"/>
              <a:ext cx="4638679" cy="896707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688F81-BE48-6D26-5A3F-39C19353A53B}"/>
                </a:ext>
              </a:extLst>
            </p:cNvPr>
            <p:cNvCxnSpPr>
              <a:cxnSpLocks/>
            </p:cNvCxnSpPr>
            <p:nvPr/>
          </p:nvCxnSpPr>
          <p:spPr>
            <a:xfrm>
              <a:off x="6243638" y="463105"/>
              <a:ext cx="150608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EBF797-B313-4D2D-3B82-C5E78E4EB850}"/>
                </a:ext>
              </a:extLst>
            </p:cNvPr>
            <p:cNvSpPr txBox="1"/>
            <p:nvPr/>
          </p:nvSpPr>
          <p:spPr>
            <a:xfrm>
              <a:off x="7737921" y="-411851"/>
              <a:ext cx="2773479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Limit Rank Assessment to specific time frame; defaults to year of first record and year of last record as start and end years, respectively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896BF43-998C-BCE1-759E-8A16C32F0340}"/>
                </a:ext>
              </a:extLst>
            </p:cNvPr>
            <p:cNvCxnSpPr>
              <a:cxnSpLocks/>
            </p:cNvCxnSpPr>
            <p:nvPr/>
          </p:nvCxnSpPr>
          <p:spPr>
            <a:xfrm>
              <a:off x="3274719" y="2633282"/>
              <a:ext cx="468606" cy="2462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312BFD-D602-F19C-8125-E533CEAEEA38}"/>
                </a:ext>
              </a:extLst>
            </p:cNvPr>
            <p:cNvSpPr txBox="1"/>
            <p:nvPr/>
          </p:nvSpPr>
          <p:spPr>
            <a:xfrm>
              <a:off x="501241" y="-167486"/>
              <a:ext cx="2773478" cy="3046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Select the level of maximum spatial uncertainty in meters (i.e.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DarwinCore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field “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coordinateUncertaintyInMeters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 for inclusion of records; defaults to NULL, i.e. all records are included. Records for which spatial uncertainty in meters is unavailable are always included in the filtered dataset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5B823E-EA57-B45F-1B19-F93715AD6784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3274719" y="3456068"/>
              <a:ext cx="468606" cy="236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EAB9DB-146F-982E-9348-BA8C8435A86B}"/>
                </a:ext>
              </a:extLst>
            </p:cNvPr>
            <p:cNvSpPr txBox="1"/>
            <p:nvPr/>
          </p:nvSpPr>
          <p:spPr>
            <a:xfrm>
              <a:off x="501241" y="2917459"/>
              <a:ext cx="2773478" cy="1077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Limit Rank Assessment to the US or Canada; defaults to all nations for which records are available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5B91EE8-08D1-CF9A-909E-A60BCC68EECE}"/>
                </a:ext>
              </a:extLst>
            </p:cNvPr>
            <p:cNvCxnSpPr>
              <a:cxnSpLocks/>
            </p:cNvCxnSpPr>
            <p:nvPr/>
          </p:nvCxnSpPr>
          <p:spPr>
            <a:xfrm>
              <a:off x="7241102" y="3479755"/>
              <a:ext cx="494220" cy="4207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EC1F78-1E2E-304D-E808-B8861D8BE0A1}"/>
                </a:ext>
              </a:extLst>
            </p:cNvPr>
            <p:cNvSpPr txBox="1"/>
            <p:nvPr/>
          </p:nvSpPr>
          <p:spPr>
            <a:xfrm>
              <a:off x="7735322" y="3206716"/>
              <a:ext cx="2770299" cy="2062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Limit Rank Assessment to one or more of NatureServe’s subnational entities (i.e. US States/territories and/or Canadian provinces; defaults to all subnations for which records are available)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5BD1F8B-F3CE-DA2D-B59B-FFEFDD2BE72A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7241102" y="5541858"/>
              <a:ext cx="491041" cy="4364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C0F897-9150-1FDD-6528-069345B53D14}"/>
                </a:ext>
              </a:extLst>
            </p:cNvPr>
            <p:cNvSpPr txBox="1"/>
            <p:nvPr/>
          </p:nvSpPr>
          <p:spPr>
            <a:xfrm>
              <a:off x="501240" y="4032634"/>
              <a:ext cx="2773477" cy="1569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Limit Rank Assessment to one or more identified taxon concepts for the selected target taxon; defaults to all taxon concepts for which records have been added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520075-43F2-59CA-3370-DF81B0B35071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3274717" y="4237767"/>
              <a:ext cx="234305" cy="5796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ED96C9-A52D-3954-01BC-49D9D460F953}"/>
                </a:ext>
              </a:extLst>
            </p:cNvPr>
            <p:cNvSpPr txBox="1"/>
            <p:nvPr/>
          </p:nvSpPr>
          <p:spPr>
            <a:xfrm>
              <a:off x="7732143" y="5316568"/>
              <a:ext cx="2773478" cy="13234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Filter records by data source; defaults to all data sources which have been used to add records to the Rank Assessment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8E2601-F333-4633-9284-1724E6DDF468}"/>
                </a:ext>
              </a:extLst>
            </p:cNvPr>
            <p:cNvSpPr txBox="1"/>
            <p:nvPr/>
          </p:nvSpPr>
          <p:spPr>
            <a:xfrm>
              <a:off x="7735322" y="-1060842"/>
              <a:ext cx="2779323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Apply default filters to clean up uploaded GBIF records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98C7AE-3188-4783-CAE2-8C3B57A58A0E}"/>
                </a:ext>
              </a:extLst>
            </p:cNvPr>
            <p:cNvCxnSpPr>
              <a:cxnSpLocks/>
            </p:cNvCxnSpPr>
            <p:nvPr/>
          </p:nvCxnSpPr>
          <p:spPr>
            <a:xfrm>
              <a:off x="5286375" y="-585077"/>
              <a:ext cx="244894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84C04A-8F4B-E379-B25A-A9F305FD97CA}"/>
                </a:ext>
              </a:extLst>
            </p:cNvPr>
            <p:cNvSpPr txBox="1"/>
            <p:nvPr/>
          </p:nvSpPr>
          <p:spPr>
            <a:xfrm>
              <a:off x="501241" y="-1054930"/>
              <a:ext cx="2773479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Apply filter to remove GBIF records identified as jurisdiction centroids 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DEECB81-E67F-4E5C-AE0D-3E1E64F6E5C8}"/>
                </a:ext>
              </a:extLst>
            </p:cNvPr>
            <p:cNvCxnSpPr>
              <a:cxnSpLocks/>
            </p:cNvCxnSpPr>
            <p:nvPr/>
          </p:nvCxnSpPr>
          <p:spPr>
            <a:xfrm>
              <a:off x="3274720" y="-313628"/>
              <a:ext cx="30831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91DC6A-D553-E7D6-4D38-D96711EA8FAB}"/>
                </a:ext>
              </a:extLst>
            </p:cNvPr>
            <p:cNvSpPr txBox="1"/>
            <p:nvPr/>
          </p:nvSpPr>
          <p:spPr>
            <a:xfrm>
              <a:off x="7749721" y="972646"/>
              <a:ext cx="2759080" cy="1077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Select all records with no known year so they can be assessed from Map and Records Table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FCD6676-0DE8-04D4-9A9E-8BC06DF9DB2B}"/>
                </a:ext>
              </a:extLst>
            </p:cNvPr>
            <p:cNvCxnSpPr>
              <a:cxnSpLocks/>
            </p:cNvCxnSpPr>
            <p:nvPr/>
          </p:nvCxnSpPr>
          <p:spPr>
            <a:xfrm>
              <a:off x="5786438" y="972646"/>
              <a:ext cx="1948884" cy="3275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41206B-E219-B31E-C8B1-0F19E0959C22}"/>
                </a:ext>
              </a:extLst>
            </p:cNvPr>
            <p:cNvSpPr txBox="1"/>
            <p:nvPr/>
          </p:nvSpPr>
          <p:spPr>
            <a:xfrm>
              <a:off x="7749721" y="2081624"/>
              <a:ext cx="2755900" cy="1077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Limit Rank Assessment to records collected in specific months across all years included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C9F2B54-52B4-FE4D-F401-2BBEE2D495D9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7233727" y="1918894"/>
              <a:ext cx="515994" cy="70133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EE4E20-2509-25EC-D00F-14D4BF1C4F5B}"/>
                </a:ext>
              </a:extLst>
            </p:cNvPr>
            <p:cNvSpPr txBox="1"/>
            <p:nvPr/>
          </p:nvSpPr>
          <p:spPr>
            <a:xfrm>
              <a:off x="501239" y="5640251"/>
              <a:ext cx="2773478" cy="1815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Filter records by basis of record (i.e.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DarwinCore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field “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basisOfRecord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”); defaults to all data sources which have been used to add records to the Rank Assessment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F014415-92F9-1BC5-E7EF-ACBBA053615F}"/>
                </a:ext>
              </a:extLst>
            </p:cNvPr>
            <p:cNvSpPr txBox="1"/>
            <p:nvPr/>
          </p:nvSpPr>
          <p:spPr>
            <a:xfrm>
              <a:off x="7732143" y="6699220"/>
              <a:ext cx="2773478" cy="20621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If uploaded records have populated EO Rank values, filter those records by respective EO Rank; defaults to all records being included and records with no value for EO Rank are always included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D6690C-E2EC-815E-4216-BD4E4B7D23E4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flipV="1">
              <a:off x="3274717" y="6360306"/>
              <a:ext cx="308317" cy="1878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4BC800-6B3E-5CEE-3D5C-377DD83C3DA2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7313829" y="7019703"/>
              <a:ext cx="418314" cy="7105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8428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C084A9-B79E-C37F-BE39-4E8FF82A26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51" t="17534" r="35872" b="16415"/>
          <a:stretch/>
        </p:blipFill>
        <p:spPr>
          <a:xfrm>
            <a:off x="3409950" y="1454150"/>
            <a:ext cx="3651250" cy="28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6156</TotalTime>
  <Words>331</Words>
  <Application>Microsoft Macintosh PowerPoint</Application>
  <PresentationFormat>Widescreen</PresentationFormat>
  <Paragraphs>25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Arial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Office</cp:lastModifiedBy>
  <cp:revision>8</cp:revision>
  <dcterms:created xsi:type="dcterms:W3CDTF">2025-03-27T18:35:49Z</dcterms:created>
  <dcterms:modified xsi:type="dcterms:W3CDTF">2025-04-01T16:37:55Z</dcterms:modified>
</cp:coreProperties>
</file>